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57" r:id="rId6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F7A8E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8EF6-EEC8-49BE-B5B9-CB35BBA877FF}" type="datetimeFigureOut">
              <a:rPr lang="zh-TW" altLang="en-US" smtClean="0"/>
              <a:t>2017/9/6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0BD1E-E8A2-4641-8EB7-ED0BD2B3B2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40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BD1E-E8A2-4641-8EB7-ED0BD2B3B27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361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BD1E-E8A2-4641-8EB7-ED0BD2B3B27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36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BD1E-E8A2-4641-8EB7-ED0BD2B3B27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45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BD1E-E8A2-4641-8EB7-ED0BD2B3B27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712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0BD1E-E8A2-4641-8EB7-ED0BD2B3B27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15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932F3-1E53-4C2E-BA84-0EFA5A7C1476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8FD7A-BBA0-4ED3-9C60-75EBA2C67ED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72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C52DA-8922-4CC3-895B-4099D7B77143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0C81E-F69F-44D7-87A4-997FAA6DB1E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14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357F4E-F611-4601-B93D-2AFC719C42C1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2DE3D-9FF3-45A5-A5AD-59537F1C972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792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3EDD11-3014-4BB7-8F85-95A9AD0269D3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73E61-9DF7-4999-A449-D6490371EE1A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0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10D4E-3D92-4852-9420-8FC96D732866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B8BC2-0177-4A15-B5EF-F891706529F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136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98FB5-6042-4F2B-96FD-AD879E14DEE9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2A392-20EE-4D34-9406-4F65B494AB73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052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511034-93C6-4F4D-BF5C-6D31A32B5BC6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CBB2B-0E66-4ECC-A49E-64B27186D8D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28DC7C-8E75-4D61-9E65-DBEEDED76E03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93CB3-B836-4990-9BF3-85F5D156619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9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2872D7-1737-4387-AB85-E9D8293CB7C8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6785B-887F-43E2-9C5A-89FB81C05B1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134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BC22C-11B3-428A-A322-90ECFA223D07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ECF1-A310-43B4-A1D5-F5B1F5DC2D7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7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602AA3-4EFD-4089-A3D3-599994729421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2EDC2-575F-40EF-8FE9-27E62EDDC67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728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F88B65F-BACE-462D-AA51-3DB8C786766B}" type="datetimeFigureOut">
              <a:rPr lang="fr-CA"/>
              <a:pPr/>
              <a:t>2017-09-06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4670EC-BD50-4296-9C0C-863CFC417280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51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solidFill>
                  <a:srgbClr val="FF0000"/>
                </a:solidFill>
              </a:rPr>
              <a:t>20</a:t>
            </a:r>
            <a:r>
              <a:rPr lang="fr-CA" dirty="0" smtClean="0">
                <a:solidFill>
                  <a:srgbClr val="00B0F0"/>
                </a:solidFill>
              </a:rPr>
              <a:t>17</a:t>
            </a:r>
            <a:r>
              <a:rPr lang="fr-CA" dirty="0" smtClean="0">
                <a:solidFill>
                  <a:srgbClr val="EF7A8E"/>
                </a:solidFill>
              </a:rPr>
              <a:t>  </a:t>
            </a:r>
            <a:r>
              <a:rPr lang="zh-TW" altLang="en-US" sz="3600" dirty="0" smtClean="0">
                <a:solidFill>
                  <a:srgbClr val="FFC00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二年級</a:t>
            </a:r>
            <a:r>
              <a:rPr lang="zh-TW" altLang="en-US" sz="3600" dirty="0" smtClean="0">
                <a:solidFill>
                  <a:srgbClr val="EF7A8E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英文科</a:t>
            </a:r>
            <a:r>
              <a:rPr lang="zh-TW" altLang="en-US" sz="3600" dirty="0" smtClean="0">
                <a:solidFill>
                  <a:srgbClr val="00B05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課程計畫</a:t>
            </a:r>
            <a:endParaRPr lang="fr-CA" sz="3600" dirty="0" smtClean="0">
              <a:solidFill>
                <a:srgbClr val="00B05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216" y="1563638"/>
            <a:ext cx="1512168" cy="5207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zh-TW" altLang="en-US" sz="2800" dirty="0" smtClean="0">
                <a:solidFill>
                  <a:srgbClr val="7030A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連偉蓉</a:t>
            </a:r>
            <a:endParaRPr lang="fr-CA" sz="2800" dirty="0" smtClean="0">
              <a:solidFill>
                <a:srgbClr val="7030A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411413" y="206375"/>
            <a:ext cx="6275387" cy="857250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00B05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教 材 教 法</a:t>
            </a:r>
            <a:endParaRPr lang="fr-CA" sz="3600" dirty="0" smtClean="0">
              <a:solidFill>
                <a:srgbClr val="00B05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11413" y="1200151"/>
            <a:ext cx="6275387" cy="302778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rgbClr val="EF7A8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eStar</a:t>
            </a:r>
            <a:r>
              <a:rPr lang="en-US" dirty="0" smtClean="0">
                <a:solidFill>
                  <a:srgbClr val="0070C0"/>
                </a:solidFill>
              </a:rPr>
              <a:t> 1</a:t>
            </a:r>
            <a:r>
              <a:rPr lang="en-US" dirty="0" smtClean="0">
                <a:solidFill>
                  <a:srgbClr val="EF7A8E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(</a:t>
            </a:r>
            <a:r>
              <a:rPr lang="zh-TW" altLang="en-US" sz="2800" dirty="0" smtClean="0">
                <a:solidFill>
                  <a:srgbClr val="FFC000"/>
                </a:solidFill>
              </a:rPr>
              <a:t>何嘉仁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  <a:r>
              <a:rPr lang="zh-TW" altLang="en-US" sz="2800" dirty="0" smtClean="0">
                <a:solidFill>
                  <a:srgbClr val="FFC000"/>
                </a:solidFill>
              </a:rPr>
              <a:t>  </a:t>
            </a:r>
            <a:r>
              <a:rPr lang="zh-TW" altLang="en-US" sz="2800" dirty="0" smtClean="0">
                <a:solidFill>
                  <a:srgbClr val="7030A0"/>
                </a:solidFill>
              </a:rPr>
              <a:t>電子書</a:t>
            </a:r>
            <a:r>
              <a:rPr lang="en-US" altLang="zh-TW" sz="2800" dirty="0" smtClean="0">
                <a:solidFill>
                  <a:srgbClr val="FFC000"/>
                </a:solidFill>
              </a:rPr>
              <a:t>+</a:t>
            </a:r>
            <a:r>
              <a:rPr lang="en-US" altLang="zh-TW" sz="2800" dirty="0" smtClean="0">
                <a:solidFill>
                  <a:srgbClr val="C00000"/>
                </a:solidFill>
              </a:rPr>
              <a:t>CD</a:t>
            </a:r>
            <a:endParaRPr lang="fr-CA" sz="2800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fr-CA" dirty="0" smtClean="0">
              <a:solidFill>
                <a:srgbClr val="EF7A8E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00B050"/>
                </a:solidFill>
              </a:rPr>
              <a:t>歌曲</a:t>
            </a:r>
            <a:r>
              <a:rPr lang="en-US" altLang="zh-TW" sz="2800" dirty="0">
                <a:solidFill>
                  <a:srgbClr val="EF7A8E"/>
                </a:solidFill>
              </a:rPr>
              <a:t>/</a:t>
            </a:r>
            <a:r>
              <a:rPr lang="zh-TW" altLang="en-US" sz="2800" dirty="0">
                <a:solidFill>
                  <a:srgbClr val="0000FF"/>
                </a:solidFill>
              </a:rPr>
              <a:t>韻文</a:t>
            </a:r>
            <a:r>
              <a:rPr lang="en-US" altLang="zh-TW" sz="2800" dirty="0">
                <a:solidFill>
                  <a:srgbClr val="EF7A8E"/>
                </a:solidFill>
              </a:rPr>
              <a:t>/</a:t>
            </a:r>
            <a:r>
              <a:rPr lang="zh-TW" altLang="en-US" sz="2800" dirty="0">
                <a:solidFill>
                  <a:srgbClr val="FF0000"/>
                </a:solidFill>
              </a:rPr>
              <a:t>遊戲</a:t>
            </a:r>
            <a:r>
              <a:rPr lang="en-US" altLang="zh-TW" sz="2800" dirty="0">
                <a:solidFill>
                  <a:srgbClr val="EF7A8E"/>
                </a:solidFill>
              </a:rPr>
              <a:t>/</a:t>
            </a:r>
            <a:r>
              <a:rPr lang="zh-TW" altLang="en-US" sz="2800" dirty="0">
                <a:solidFill>
                  <a:srgbClr val="00B0F0"/>
                </a:solidFill>
              </a:rPr>
              <a:t>競賽</a:t>
            </a:r>
            <a:r>
              <a:rPr lang="en-US" altLang="zh-TW" sz="2800" dirty="0">
                <a:solidFill>
                  <a:srgbClr val="EF7A8E"/>
                </a:solidFill>
              </a:rPr>
              <a:t>/</a:t>
            </a:r>
            <a:r>
              <a:rPr lang="zh-TW" altLang="en-US" sz="2800" dirty="0">
                <a:solidFill>
                  <a:schemeClr val="accent6">
                    <a:lumMod val="75000"/>
                  </a:schemeClr>
                </a:solidFill>
              </a:rPr>
              <a:t>角色扮演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00B0F0"/>
                </a:solidFill>
              </a:rPr>
              <a:t>聽</a:t>
            </a:r>
            <a:r>
              <a:rPr lang="zh-TW" altLang="en-US" sz="2800" dirty="0" smtClean="0">
                <a:solidFill>
                  <a:srgbClr val="FF0066"/>
                </a:solidFill>
              </a:rPr>
              <a:t>說</a:t>
            </a:r>
            <a:r>
              <a:rPr lang="zh-TW" altLang="en-US" sz="2800" dirty="0" smtClean="0">
                <a:solidFill>
                  <a:srgbClr val="00B050"/>
                </a:solidFill>
              </a:rPr>
              <a:t>讀</a:t>
            </a:r>
            <a:r>
              <a:rPr lang="zh-TW" altLang="en-US" sz="2800" dirty="0" smtClean="0">
                <a:solidFill>
                  <a:srgbClr val="EF7A8E"/>
                </a:solidFill>
              </a:rPr>
              <a:t>為主</a:t>
            </a:r>
            <a:r>
              <a:rPr lang="en-US" altLang="zh-TW" sz="2800" dirty="0" smtClean="0">
                <a:solidFill>
                  <a:srgbClr val="EF7A8E"/>
                </a:solidFill>
              </a:rPr>
              <a:t>,</a:t>
            </a:r>
            <a:r>
              <a:rPr lang="zh-TW" altLang="en-US" sz="2800" dirty="0" smtClean="0">
                <a:solidFill>
                  <a:srgbClr val="0000FF"/>
                </a:solidFill>
              </a:rPr>
              <a:t>寫</a:t>
            </a:r>
            <a:r>
              <a:rPr lang="zh-TW" altLang="en-US" sz="2800" dirty="0" smtClean="0">
                <a:solidFill>
                  <a:srgbClr val="EF7A8E"/>
                </a:solidFill>
              </a:rPr>
              <a:t>為輔</a:t>
            </a:r>
            <a:endParaRPr lang="fr-CA" dirty="0" smtClean="0">
              <a:solidFill>
                <a:srgbClr val="EF7A8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792162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評 量</a:t>
            </a:r>
            <a:endParaRPr lang="fr-CA" sz="3600" dirty="0" smtClean="0">
              <a:solidFill>
                <a:srgbClr val="FF000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>
                <a:solidFill>
                  <a:srgbClr val="0070C0"/>
                </a:solidFill>
              </a:rPr>
              <a:t>2</a:t>
            </a:r>
            <a:r>
              <a:rPr lang="zh-TW" altLang="en-US" sz="2800" dirty="0" smtClean="0">
                <a:solidFill>
                  <a:srgbClr val="0070C0"/>
                </a:solidFill>
              </a:rPr>
              <a:t>次 </a:t>
            </a:r>
            <a:r>
              <a:rPr lang="zh-TW" altLang="en-US" sz="2800" dirty="0" smtClean="0">
                <a:solidFill>
                  <a:srgbClr val="FFFF00"/>
                </a:solidFill>
              </a:rPr>
              <a:t>定期評量 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en-US" altLang="zh-TW" dirty="0" smtClean="0">
                <a:solidFill>
                  <a:srgbClr val="0070C0"/>
                </a:solidFill>
              </a:rPr>
              <a:t>30%</a:t>
            </a:r>
            <a:r>
              <a:rPr lang="en-US" altLang="zh-TW" dirty="0" smtClean="0">
                <a:solidFill>
                  <a:schemeClr val="bg1"/>
                </a:solidFill>
              </a:rPr>
              <a:t>   (</a:t>
            </a:r>
            <a:r>
              <a:rPr lang="en-US" altLang="zh-TW" dirty="0" smtClean="0">
                <a:solidFill>
                  <a:srgbClr val="FFFF00"/>
                </a:solidFill>
              </a:rPr>
              <a:t>10/27</a:t>
            </a:r>
            <a:r>
              <a:rPr lang="en-US" altLang="zh-TW" dirty="0" smtClean="0">
                <a:solidFill>
                  <a:schemeClr val="bg1"/>
                </a:solidFill>
              </a:rPr>
              <a:t>   &amp;   </a:t>
            </a:r>
            <a:r>
              <a:rPr lang="en-US" altLang="zh-TW" dirty="0" smtClean="0">
                <a:solidFill>
                  <a:srgbClr val="FFFF00"/>
                </a:solidFill>
              </a:rPr>
              <a:t>1/17</a:t>
            </a:r>
            <a:r>
              <a:rPr lang="en-US" altLang="zh-TW" dirty="0" smtClean="0">
                <a:solidFill>
                  <a:schemeClr val="bg1"/>
                </a:solidFill>
              </a:rPr>
              <a:t> )</a:t>
            </a:r>
          </a:p>
          <a:p>
            <a:pPr marL="0" indent="0">
              <a:buNone/>
            </a:pPr>
            <a:r>
              <a:rPr lang="zh-TW" altLang="en-US" sz="2800" dirty="0">
                <a:solidFill>
                  <a:srgbClr val="7030A0"/>
                </a:solidFill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</a:rPr>
              <a:t>            範圍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:  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1</a:t>
            </a:r>
            <a:r>
              <a:rPr lang="en-US" altLang="zh-TW" baseline="30000" dirty="0" smtClean="0">
                <a:solidFill>
                  <a:schemeClr val="bg1"/>
                </a:solidFill>
              </a:rPr>
              <a:t>st</a:t>
            </a:r>
            <a:r>
              <a:rPr lang="en-US" altLang="zh-TW" dirty="0" smtClean="0">
                <a:solidFill>
                  <a:schemeClr val="bg1"/>
                </a:solidFill>
              </a:rPr>
              <a:t>:   </a:t>
            </a:r>
            <a:r>
              <a:rPr lang="fr-CA" dirty="0" smtClean="0">
                <a:solidFill>
                  <a:schemeClr val="tx2">
                    <a:lumMod val="75000"/>
                  </a:schemeClr>
                </a:solidFill>
              </a:rPr>
              <a:t>Starter Unit 〜 Review 1</a:t>
            </a:r>
          </a:p>
          <a:p>
            <a:pPr marL="0" indent="0">
              <a:buNone/>
            </a:pPr>
            <a:r>
              <a:rPr lang="fr-CA" dirty="0" smtClean="0">
                <a:solidFill>
                  <a:schemeClr val="bg1"/>
                </a:solidFill>
              </a:rPr>
              <a:t>                         2</a:t>
            </a:r>
            <a:r>
              <a:rPr lang="fr-CA" baseline="30000" dirty="0" smtClean="0">
                <a:solidFill>
                  <a:schemeClr val="bg1"/>
                </a:solidFill>
              </a:rPr>
              <a:t>nd</a:t>
            </a:r>
            <a:r>
              <a:rPr lang="fr-CA" dirty="0" smtClean="0">
                <a:solidFill>
                  <a:schemeClr val="bg1"/>
                </a:solidFill>
              </a:rPr>
              <a:t>:  </a:t>
            </a:r>
            <a:r>
              <a:rPr lang="fr-CA" dirty="0" smtClean="0">
                <a:solidFill>
                  <a:srgbClr val="C00000"/>
                </a:solidFill>
              </a:rPr>
              <a:t>Unit 3 〜 Review 2 </a:t>
            </a:r>
          </a:p>
          <a:p>
            <a:r>
              <a:rPr lang="zh-TW" altLang="en-US" sz="2800" dirty="0" smtClean="0">
                <a:solidFill>
                  <a:srgbClr val="00B050"/>
                </a:solidFill>
              </a:rPr>
              <a:t>多元評量 </a:t>
            </a:r>
            <a:r>
              <a:rPr lang="en-US" altLang="zh-TW" dirty="0" smtClean="0">
                <a:solidFill>
                  <a:schemeClr val="bg1"/>
                </a:solidFill>
              </a:rPr>
              <a:t>: </a:t>
            </a:r>
            <a:r>
              <a:rPr lang="en-US" altLang="zh-TW" dirty="0" smtClean="0">
                <a:solidFill>
                  <a:srgbClr val="0070C0"/>
                </a:solidFill>
              </a:rPr>
              <a:t>70%</a:t>
            </a:r>
            <a:r>
              <a:rPr lang="en-US" altLang="zh-TW" dirty="0" smtClean="0">
                <a:solidFill>
                  <a:schemeClr val="bg1"/>
                </a:solidFill>
              </a:rPr>
              <a:t>  (</a:t>
            </a:r>
            <a:r>
              <a:rPr lang="zh-TW" altLang="en-US" dirty="0" smtClean="0">
                <a:solidFill>
                  <a:srgbClr val="00FFFF"/>
                </a:solidFill>
              </a:rPr>
              <a:t>聽力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+ </a:t>
            </a:r>
            <a:r>
              <a:rPr lang="zh-TW" altLang="en-US" dirty="0" smtClean="0">
                <a:solidFill>
                  <a:srgbClr val="FF0066"/>
                </a:solidFill>
              </a:rPr>
              <a:t>口說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+ </a:t>
            </a:r>
            <a:r>
              <a:rPr lang="zh-TW" altLang="en-US" dirty="0" smtClean="0">
                <a:solidFill>
                  <a:srgbClr val="7030A0"/>
                </a:solidFill>
              </a:rPr>
              <a:t>字母拼讀</a:t>
            </a:r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r>
              <a:rPr lang="en-US" altLang="zh-TW" dirty="0" smtClean="0">
                <a:solidFill>
                  <a:schemeClr val="bg1"/>
                </a:solidFill>
              </a:rPr>
              <a:t>+ </a:t>
            </a:r>
            <a:r>
              <a:rPr lang="zh-TW" altLang="en-US" dirty="0" smtClean="0">
                <a:solidFill>
                  <a:srgbClr val="0000FF"/>
                </a:solidFill>
              </a:rPr>
              <a:t>作業</a:t>
            </a:r>
            <a:r>
              <a:rPr lang="en-US" altLang="zh-TW" dirty="0" smtClean="0">
                <a:solidFill>
                  <a:schemeClr val="bg1"/>
                </a:solidFill>
              </a:rPr>
              <a:t>)</a:t>
            </a:r>
          </a:p>
          <a:p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792162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EF7A8E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家長配合事項</a:t>
            </a:r>
            <a:endParaRPr lang="fr-CA" sz="3600" dirty="0" smtClean="0">
              <a:solidFill>
                <a:srgbClr val="EF7A8E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3568" y="1563639"/>
            <a:ext cx="8003232" cy="2520280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solidFill>
                  <a:srgbClr val="FF3399"/>
                </a:solidFill>
                <a:ea typeface="華康少女文字W6" panose="02010609000101010101" pitchFamily="49" charset="-120"/>
              </a:rPr>
              <a:t>週二</a:t>
            </a:r>
            <a:r>
              <a:rPr lang="en-US" altLang="zh-TW" dirty="0">
                <a:ea typeface="華康少女文字W6" panose="02010609000101010101" pitchFamily="49" charset="-120"/>
              </a:rPr>
              <a:t>/</a:t>
            </a:r>
            <a:r>
              <a:rPr lang="zh-TW" altLang="en-US" dirty="0">
                <a:solidFill>
                  <a:srgbClr val="008000"/>
                </a:solidFill>
                <a:ea typeface="華康少女文字W6" panose="02010609000101010101" pitchFamily="49" charset="-120"/>
              </a:rPr>
              <a:t>週四</a:t>
            </a:r>
            <a:r>
              <a:rPr lang="zh-TW" altLang="en-US" dirty="0" smtClean="0">
                <a:solidFill>
                  <a:srgbClr val="0000FF"/>
                </a:solidFill>
                <a:ea typeface="華康少女文字W6" panose="02010609000101010101" pitchFamily="49" charset="-120"/>
              </a:rPr>
              <a:t>英文</a:t>
            </a:r>
            <a:r>
              <a:rPr lang="zh-TW" altLang="en-US" dirty="0">
                <a:solidFill>
                  <a:srgbClr val="0000FF"/>
                </a:solidFill>
                <a:ea typeface="華康少女文字W6" panose="02010609000101010101" pitchFamily="49" charset="-120"/>
              </a:rPr>
              <a:t>課</a:t>
            </a:r>
            <a:r>
              <a:rPr lang="zh-TW" altLang="en-US" dirty="0">
                <a:ea typeface="華康少女文字W6" panose="02010609000101010101" pitchFamily="49" charset="-120"/>
              </a:rPr>
              <a:t> </a:t>
            </a:r>
            <a:r>
              <a:rPr lang="en-US" altLang="zh-TW" dirty="0" smtClean="0">
                <a:ea typeface="華康少女文字W6" panose="02010609000101010101" pitchFamily="49" charset="-120"/>
              </a:rPr>
              <a:t>+ </a:t>
            </a:r>
            <a:r>
              <a:rPr lang="zh-TW" altLang="en-US" b="1" dirty="0" smtClean="0">
                <a:solidFill>
                  <a:srgbClr val="FF0000"/>
                </a:solidFill>
                <a:ea typeface="華康少女文字W6" panose="02010609000101010101" pitchFamily="49" charset="-120"/>
              </a:rPr>
              <a:t>作業單</a:t>
            </a:r>
            <a:endParaRPr lang="en-US" altLang="zh-TW" b="1" dirty="0">
              <a:solidFill>
                <a:srgbClr val="FF0000"/>
              </a:solidFill>
              <a:ea typeface="華康少女文字W6" panose="02010609000101010101" pitchFamily="49" charset="-120"/>
            </a:endParaRPr>
          </a:p>
          <a:p>
            <a:pPr>
              <a:defRPr/>
            </a:pPr>
            <a:endParaRPr lang="en-US" altLang="zh-TW" dirty="0">
              <a:ea typeface="華康少女文字W6" panose="02010609000101010101" pitchFamily="49" charset="-120"/>
            </a:endParaRPr>
          </a:p>
          <a:p>
            <a:pPr>
              <a:defRPr/>
            </a:pPr>
            <a:r>
              <a:rPr lang="zh-TW" altLang="en-US" dirty="0">
                <a:solidFill>
                  <a:srgbClr val="FFC000"/>
                </a:solidFill>
                <a:ea typeface="華康少女文字W6" panose="02010609000101010101" pitchFamily="49" charset="-120"/>
              </a:rPr>
              <a:t>請</a:t>
            </a:r>
            <a:r>
              <a:rPr lang="zh-TW" altLang="en-US" dirty="0">
                <a:solidFill>
                  <a:srgbClr val="0000FF"/>
                </a:solidFill>
                <a:ea typeface="華康少女文字W6" panose="02010609000101010101" pitchFamily="49" charset="-120"/>
              </a:rPr>
              <a:t>鼓勵</a:t>
            </a:r>
            <a:r>
              <a:rPr lang="zh-TW" altLang="en-US" dirty="0" smtClean="0">
                <a:solidFill>
                  <a:srgbClr val="FFC000"/>
                </a:solidFill>
                <a:ea typeface="華康少女文字W6" panose="02010609000101010101" pitchFamily="49" charset="-120"/>
              </a:rPr>
              <a:t>孩子： </a:t>
            </a:r>
            <a:r>
              <a:rPr lang="zh-TW" altLang="en-US" dirty="0" smtClean="0">
                <a:solidFill>
                  <a:srgbClr val="FF0066"/>
                </a:solidFill>
                <a:ea typeface="華康少女文字W6" panose="02010609000101010101" pitchFamily="49" charset="-120"/>
              </a:rPr>
              <a:t>多練習</a:t>
            </a:r>
            <a:r>
              <a:rPr lang="zh-TW" altLang="en-US" sz="2800" dirty="0">
                <a:ea typeface="華康少女文字W6" panose="02010609000101010101" pitchFamily="49" charset="-120"/>
              </a:rPr>
              <a:t>（</a:t>
            </a:r>
            <a:r>
              <a:rPr lang="zh-TW" altLang="en-US" sz="2800" dirty="0" smtClean="0">
                <a:solidFill>
                  <a:srgbClr val="00B0F0"/>
                </a:solidFill>
                <a:ea typeface="華康少女文字W6" panose="02010609000101010101" pitchFamily="49" charset="-120"/>
              </a:rPr>
              <a:t>多</a:t>
            </a:r>
            <a:r>
              <a:rPr lang="zh-TW" altLang="en-US" sz="2800" dirty="0">
                <a:solidFill>
                  <a:srgbClr val="00B0F0"/>
                </a:solidFill>
                <a:ea typeface="華康少女文字W6" panose="02010609000101010101" pitchFamily="49" charset="-120"/>
              </a:rPr>
              <a:t>聽</a:t>
            </a:r>
            <a:r>
              <a:rPr lang="en-US" altLang="zh-TW" sz="2800" dirty="0" smtClean="0">
                <a:ea typeface="華康少女文字W6" panose="02010609000101010101" pitchFamily="49" charset="-120"/>
              </a:rPr>
              <a:t>/</a:t>
            </a:r>
            <a:r>
              <a:rPr lang="zh-TW" altLang="en-US" sz="2800" dirty="0" smtClean="0">
                <a:solidFill>
                  <a:srgbClr val="FF0000"/>
                </a:solidFill>
                <a:ea typeface="華康少女文字W6" panose="02010609000101010101" pitchFamily="49" charset="-120"/>
              </a:rPr>
              <a:t>多說</a:t>
            </a:r>
            <a:r>
              <a:rPr lang="en-US" altLang="zh-TW" sz="2800" dirty="0" smtClean="0">
                <a:ea typeface="華康少女文字W6" panose="02010609000101010101" pitchFamily="49" charset="-120"/>
              </a:rPr>
              <a:t>/</a:t>
            </a:r>
            <a:r>
              <a:rPr lang="zh-TW" altLang="en-US" sz="2800" dirty="0" smtClean="0">
                <a:solidFill>
                  <a:srgbClr val="00B050"/>
                </a:solidFill>
                <a:ea typeface="華康少女文字W6" panose="02010609000101010101" pitchFamily="49" charset="-120"/>
              </a:rPr>
              <a:t>多</a:t>
            </a:r>
            <a:r>
              <a:rPr lang="zh-TW" altLang="en-US" sz="2800" dirty="0">
                <a:solidFill>
                  <a:srgbClr val="00B050"/>
                </a:solidFill>
                <a:ea typeface="華康少女文字W6" panose="02010609000101010101" pitchFamily="49" charset="-120"/>
              </a:rPr>
              <a:t>唱</a:t>
            </a:r>
            <a:r>
              <a:rPr lang="en-US" altLang="zh-TW" sz="2800" dirty="0" smtClean="0">
                <a:ea typeface="華康少女文字W6" panose="02010609000101010101" pitchFamily="49" charset="-120"/>
              </a:rPr>
              <a:t>/</a:t>
            </a:r>
          </a:p>
          <a:p>
            <a:pPr marL="0" indent="0">
              <a:buNone/>
              <a:defRPr/>
            </a:pPr>
            <a:r>
              <a:rPr lang="zh-TW" altLang="en-US" sz="2800" dirty="0">
                <a:solidFill>
                  <a:srgbClr val="7030A0"/>
                </a:solidFill>
                <a:ea typeface="華康少女文字W6" panose="02010609000101010101" pitchFamily="49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ea typeface="華康少女文字W6" panose="02010609000101010101" pitchFamily="49" charset="-120"/>
              </a:rPr>
              <a:t>                                           多接觸</a:t>
            </a:r>
            <a:r>
              <a:rPr lang="zh-TW" altLang="en-US" sz="2800" dirty="0" smtClean="0">
                <a:solidFill>
                  <a:srgbClr val="92D050"/>
                </a:solidFill>
                <a:ea typeface="華康少女文字W6" panose="02010609000101010101" pitchFamily="49" charset="-120"/>
              </a:rPr>
              <a:t>各式</a:t>
            </a:r>
            <a:r>
              <a:rPr lang="zh-TW" altLang="en-US" sz="2800" b="1" dirty="0">
                <a:solidFill>
                  <a:srgbClr val="EF7A8E"/>
                </a:solidFill>
                <a:ea typeface="華康少女文字W6" panose="02010609000101010101" pitchFamily="49" charset="-120"/>
              </a:rPr>
              <a:t>英文</a:t>
            </a:r>
            <a:r>
              <a:rPr lang="zh-TW" altLang="en-US" sz="2800" b="1" dirty="0" smtClean="0">
                <a:solidFill>
                  <a:srgbClr val="EF7A8E"/>
                </a:solidFill>
                <a:ea typeface="華康少女文字W6" panose="02010609000101010101" pitchFamily="49" charset="-120"/>
              </a:rPr>
              <a:t>媒體</a:t>
            </a:r>
            <a:r>
              <a:rPr lang="zh-TW" altLang="en-US" sz="2800" b="1" dirty="0">
                <a:solidFill>
                  <a:srgbClr val="92D050"/>
                </a:solidFill>
                <a:ea typeface="華康少女文字W6" panose="02010609000101010101" pitchFamily="49" charset="-120"/>
              </a:rPr>
              <a:t>）</a:t>
            </a:r>
            <a:endParaRPr lang="en-US" altLang="zh-TW" sz="2800" b="1" dirty="0">
              <a:solidFill>
                <a:srgbClr val="92D050"/>
              </a:solidFill>
              <a:ea typeface="華康少女文字W6" panose="02010609000101010101" pitchFamily="49" charset="-120"/>
            </a:endParaRPr>
          </a:p>
          <a:p>
            <a:pPr marL="0" indent="0">
              <a:buFontTx/>
              <a:buNone/>
              <a:defRPr/>
            </a:pPr>
            <a:endParaRPr lang="zh-TW" altLang="en-US" dirty="0"/>
          </a:p>
          <a:p>
            <a:endParaRPr lang="fr-CA" dirty="0" smtClean="0">
              <a:solidFill>
                <a:srgbClr val="EF7A8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11413" y="206375"/>
            <a:ext cx="6275387" cy="857250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7030A0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感 謝 聆 聽</a:t>
            </a:r>
            <a:endParaRPr lang="fr-CA" sz="3600" dirty="0" smtClean="0">
              <a:solidFill>
                <a:srgbClr val="7030A0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413" y="1200151"/>
            <a:ext cx="6275387" cy="19476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EF7A8E"/>
                </a:solidFill>
              </a:rPr>
              <a:t> </a:t>
            </a:r>
            <a:r>
              <a:rPr lang="zh-TW" altLang="en-US" dirty="0" smtClean="0">
                <a:solidFill>
                  <a:srgbClr val="00B050"/>
                </a:solidFill>
              </a:rPr>
              <a:t>教室： </a:t>
            </a:r>
            <a:r>
              <a:rPr lang="en-US" altLang="zh-TW" dirty="0" smtClean="0">
                <a:solidFill>
                  <a:srgbClr val="0000FF"/>
                </a:solidFill>
              </a:rPr>
              <a:t>117</a:t>
            </a:r>
          </a:p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FF0000"/>
                </a:solidFill>
              </a:rPr>
              <a:t> 分機</a:t>
            </a:r>
            <a:r>
              <a:rPr lang="zh-TW" altLang="en-US" dirty="0">
                <a:solidFill>
                  <a:srgbClr val="FF0000"/>
                </a:solidFill>
              </a:rPr>
              <a:t>： </a:t>
            </a:r>
            <a:r>
              <a:rPr lang="en-US" altLang="zh-TW" dirty="0">
                <a:solidFill>
                  <a:srgbClr val="FFC000"/>
                </a:solidFill>
              </a:rPr>
              <a:t>817</a:t>
            </a:r>
            <a:endParaRPr lang="fr-CA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170</Template>
  <TotalTime>39</TotalTime>
  <Words>138</Words>
  <Application>Microsoft Office PowerPoint</Application>
  <PresentationFormat>如螢幕大小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王漢宗顏楷體繁</vt:lpstr>
      <vt:lpstr>華康少女文字W6</vt:lpstr>
      <vt:lpstr>新細明體</vt:lpstr>
      <vt:lpstr>Arial</vt:lpstr>
      <vt:lpstr>Calibri</vt:lpstr>
      <vt:lpstr>Office 佈景主題</vt:lpstr>
      <vt:lpstr>2017  二年級英文科課程計畫</vt:lpstr>
      <vt:lpstr>教 材 教 法</vt:lpstr>
      <vt:lpstr>評 量</vt:lpstr>
      <vt:lpstr>家長配合事項</vt:lpstr>
      <vt:lpstr>感 謝 聆 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 二年級英文科課程計畫</dc:title>
  <dc:creator>user</dc:creator>
  <cp:lastModifiedBy>user</cp:lastModifiedBy>
  <cp:revision>6</cp:revision>
  <dcterms:created xsi:type="dcterms:W3CDTF">2017-09-06T05:10:26Z</dcterms:created>
  <dcterms:modified xsi:type="dcterms:W3CDTF">2017-09-06T07:45:41Z</dcterms:modified>
</cp:coreProperties>
</file>